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raunces Extra Bold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3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Insurance Charges Prediction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Predict insurance costs using personalized data and algorithms.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Empowering users with transparent and data-driven insights.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Making informed decisions about insurance coverage.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D04F03-DFEA-8EEB-EFE6-45C0F98E7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2900" y="6402706"/>
            <a:ext cx="27432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40919"/>
            <a:ext cx="108879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 and Future Improvements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8985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632365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667726"/>
            <a:ext cx="3044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Accurate Predictions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15814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Personalized insurance charge forecasts.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57003" y="458985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74" y="4632365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94119" y="4667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Quotes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94119" y="515814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Integration with live insurance data.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97467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601718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052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Expanded Data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54296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More diverse information sources.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457003" y="597467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074" y="6017181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94119" y="6052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Advanced Models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8194119" y="654296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Sophisticated machine learning.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793790" y="71610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Goal: Empower users to make well-informed decisions about insurance.</a:t>
            </a:r>
            <a:endParaRPr lang="en-US" sz="17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B92FFA-219D-BEB1-AB51-6E299C012F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7200" y="6429495"/>
            <a:ext cx="27432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793671"/>
            <a:ext cx="7572375" cy="140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 Purpose and Overview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2572941"/>
            <a:ext cx="561261" cy="5612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71506" y="2666881"/>
            <a:ext cx="1551265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Estimate Charges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71506" y="3503057"/>
            <a:ext cx="1551265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Personalized insurance cost predictions.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402" y="2572941"/>
            <a:ext cx="561261" cy="5612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89095" y="2666881"/>
            <a:ext cx="1551384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Leverage ML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89095" y="3503057"/>
            <a:ext cx="1551384" cy="1436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Machine learning for accurate forecasts.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1110" y="2572941"/>
            <a:ext cx="561261" cy="5612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06803" y="2666881"/>
            <a:ext cx="1551384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Simplify Selection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806803" y="3503057"/>
            <a:ext cx="1551384" cy="1436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Streamlined insurance choice process.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3" y="5428178"/>
            <a:ext cx="561261" cy="56126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71506" y="5522119"/>
            <a:ext cx="1551265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Interactive Interface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571506" y="6358295"/>
            <a:ext cx="1551265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Easy data input and results.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0551"/>
            <a:ext cx="65939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Input Parameters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26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074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Continuous variable, risk assessment.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Sex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9412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Male/female, influences premiums.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309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BMI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611207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Body mass index, health risk.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928" y="2854643"/>
            <a:ext cx="3978116" cy="2721769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9872067" y="2826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Children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872067" y="34074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Integer variable, family plans.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Smoking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72067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Binary, significant health risk.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872067" y="5168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Region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872067" y="574917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 geographic area, healthcare costs.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3C00F5-1B26-5A6D-A7EF-1889AE399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1125" y="6474976"/>
            <a:ext cx="27432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6693"/>
            <a:ext cx="75130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Insurance Plans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65634"/>
            <a:ext cx="7556421" cy="2329101"/>
          </a:xfrm>
          <a:prstGeom prst="roundRect">
            <a:avLst>
              <a:gd name="adj" fmla="val 876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173254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862" y="3316962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403908" y="3316962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143" y="3316962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$5,000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2174379" y="3316962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$150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7810" y="382357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4862" y="3967282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Standard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403908" y="3967282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Moderate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143" y="3967282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$2,500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2174379" y="3967282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$300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7810" y="4473893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14862" y="461760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Premium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403908" y="4617601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289143" y="461760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$1,000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2174379" y="461760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$500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280190" y="57498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Policy duration (months): Variable impacting overall cost.</a:t>
            </a:r>
            <a:endParaRPr lang="en-US" sz="17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0DAE6FD-365C-625D-6BF4-0CE623C7B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0" y="6515100"/>
            <a:ext cx="27432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588764"/>
            <a:ext cx="6168390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Dynamic Pricing Logic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49379" y="1579007"/>
            <a:ext cx="7645241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pricing model adapts to individual circumstances, ensuring fair and accurate premiums.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79" y="2505194"/>
            <a:ext cx="1070610" cy="12848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41101" y="2719268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Base Premium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2141101" y="3182303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Starting point for all calculations.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79" y="3789998"/>
            <a:ext cx="1070610" cy="128480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41101" y="4004072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 Factor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2141101" y="4467106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Linear increase with age.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79" y="5074801"/>
            <a:ext cx="1070610" cy="128480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41101" y="5288875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BMI Factor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2141101" y="5751909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Higher for unhealthy BMI ranges.</a:t>
            </a:r>
            <a:endParaRPr lang="en-US" sz="16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79" y="6359604"/>
            <a:ext cx="1070610" cy="128480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141101" y="6573679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Risk Adjustments</a:t>
            </a:r>
            <a:endParaRPr lang="en-US" sz="2100" dirty="0"/>
          </a:p>
        </p:txBody>
      </p:sp>
      <p:sp>
        <p:nvSpPr>
          <p:cNvPr id="16" name="Text 9"/>
          <p:cNvSpPr/>
          <p:nvPr/>
        </p:nvSpPr>
        <p:spPr>
          <a:xfrm>
            <a:off x="2141101" y="7036713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Smoking, dependents, pre-existing conditions.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252" y="731996"/>
            <a:ext cx="7704296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Machine Learning Prediction Process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37590" y="2325886"/>
            <a:ext cx="22860" cy="4611172"/>
          </a:xfrm>
          <a:prstGeom prst="roundRect">
            <a:avLst>
              <a:gd name="adj" fmla="val 809796"/>
            </a:avLst>
          </a:prstGeom>
          <a:solidFill>
            <a:srgbClr val="CED9CE"/>
          </a:solidFill>
          <a:ln/>
        </p:spPr>
      </p:sp>
      <p:sp>
        <p:nvSpPr>
          <p:cNvPr id="5" name="Shape 2"/>
          <p:cNvSpPr/>
          <p:nvPr/>
        </p:nvSpPr>
        <p:spPr>
          <a:xfrm>
            <a:off x="6646128" y="2545794"/>
            <a:ext cx="616982" cy="22860"/>
          </a:xfrm>
          <a:prstGeom prst="roundRect">
            <a:avLst>
              <a:gd name="adj" fmla="val 809796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6206192" y="2325886"/>
            <a:ext cx="462796" cy="462796"/>
          </a:xfrm>
          <a:prstGeom prst="roundRect">
            <a:avLst>
              <a:gd name="adj" fmla="val 40000"/>
            </a:avLst>
          </a:prstGeom>
          <a:solidFill>
            <a:srgbClr val="E8F3E8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85" y="2364403"/>
            <a:ext cx="308491" cy="38564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6052" y="2396490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Collection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466052" y="2841069"/>
            <a:ext cx="64444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Historical claims, user data.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646128" y="3801427"/>
            <a:ext cx="616982" cy="22860"/>
          </a:xfrm>
          <a:prstGeom prst="roundRect">
            <a:avLst>
              <a:gd name="adj" fmla="val 809796"/>
            </a:avLst>
          </a:prstGeom>
          <a:solidFill>
            <a:srgbClr val="CED9CE"/>
          </a:solidFill>
          <a:ln/>
        </p:spPr>
      </p:sp>
      <p:sp>
        <p:nvSpPr>
          <p:cNvPr id="11" name="Shape 7"/>
          <p:cNvSpPr/>
          <p:nvPr/>
        </p:nvSpPr>
        <p:spPr>
          <a:xfrm>
            <a:off x="6206192" y="3581519"/>
            <a:ext cx="462796" cy="462796"/>
          </a:xfrm>
          <a:prstGeom prst="roundRect">
            <a:avLst>
              <a:gd name="adj" fmla="val 40000"/>
            </a:avLst>
          </a:prstGeom>
          <a:solidFill>
            <a:srgbClr val="E8F3E8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285" y="3620036"/>
            <a:ext cx="308491" cy="38564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66052" y="3652123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 Training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7466052" y="4096703"/>
            <a:ext cx="64444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Algorithms predict charges.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6646128" y="5057061"/>
            <a:ext cx="616982" cy="22860"/>
          </a:xfrm>
          <a:prstGeom prst="roundRect">
            <a:avLst>
              <a:gd name="adj" fmla="val 809796"/>
            </a:avLst>
          </a:prstGeom>
          <a:solidFill>
            <a:srgbClr val="CED9CE"/>
          </a:solidFill>
          <a:ln/>
        </p:spPr>
      </p:sp>
      <p:sp>
        <p:nvSpPr>
          <p:cNvPr id="16" name="Shape 11"/>
          <p:cNvSpPr/>
          <p:nvPr/>
        </p:nvSpPr>
        <p:spPr>
          <a:xfrm>
            <a:off x="6206192" y="4837152"/>
            <a:ext cx="462796" cy="462796"/>
          </a:xfrm>
          <a:prstGeom prst="roundRect">
            <a:avLst>
              <a:gd name="adj" fmla="val 40000"/>
            </a:avLst>
          </a:prstGeom>
          <a:solidFill>
            <a:srgbClr val="E8F3E8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285" y="4875669"/>
            <a:ext cx="308491" cy="38564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66052" y="4907756"/>
            <a:ext cx="2605802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Importance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7466052" y="5352336"/>
            <a:ext cx="64444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key cost factors.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6646128" y="6312694"/>
            <a:ext cx="616982" cy="22860"/>
          </a:xfrm>
          <a:prstGeom prst="roundRect">
            <a:avLst>
              <a:gd name="adj" fmla="val 809796"/>
            </a:avLst>
          </a:prstGeom>
          <a:solidFill>
            <a:srgbClr val="CED9CE"/>
          </a:solidFill>
          <a:ln/>
        </p:spPr>
      </p:sp>
      <p:sp>
        <p:nvSpPr>
          <p:cNvPr id="21" name="Shape 15"/>
          <p:cNvSpPr/>
          <p:nvPr/>
        </p:nvSpPr>
        <p:spPr>
          <a:xfrm>
            <a:off x="6206192" y="6092785"/>
            <a:ext cx="462796" cy="462796"/>
          </a:xfrm>
          <a:prstGeom prst="roundRect">
            <a:avLst>
              <a:gd name="adj" fmla="val 40000"/>
            </a:avLst>
          </a:prstGeom>
          <a:solidFill>
            <a:srgbClr val="E8F3E8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285" y="6131302"/>
            <a:ext cx="308491" cy="38564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466052" y="6163389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 Validation</a:t>
            </a:r>
            <a:endParaRPr lang="en-US" sz="2000" dirty="0"/>
          </a:p>
        </p:txBody>
      </p:sp>
      <p:sp>
        <p:nvSpPr>
          <p:cNvPr id="24" name="Text 17"/>
          <p:cNvSpPr/>
          <p:nvPr/>
        </p:nvSpPr>
        <p:spPr>
          <a:xfrm>
            <a:off x="7466052" y="6607969"/>
            <a:ext cx="64444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 and reliability.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6206252" y="7168396"/>
            <a:ext cx="77042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Algorithms used: Linear Regression, Random Forest. R-squared value = 0.85</a:t>
            </a:r>
            <a:endParaRPr lang="en-US" sz="1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ACB8676-543A-EC86-E27E-E7FED6CBC2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8828" y="7482424"/>
            <a:ext cx="2743200" cy="6988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5242"/>
            <a:ext cx="67400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Policy Duration Impact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84183"/>
            <a:ext cx="7556421" cy="1966198"/>
          </a:xfrm>
          <a:prstGeom prst="roundRect">
            <a:avLst>
              <a:gd name="adj" fmla="val 1038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991803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313551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12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313551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$3,600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313551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0%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642122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78583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36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78583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$10,200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78583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6%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29244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43615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60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43615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$16,800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43615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7%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280190" y="520553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Longer policy durations often result in lower monthly premiums due to reduced administrative overhead and increased customer retention.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BFA73CA-A97D-A9FA-153F-28175E2E6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200" y="6515100"/>
            <a:ext cx="27432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470" y="408146"/>
            <a:ext cx="6836450" cy="463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Prediction Results and Visualization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70" y="1168837"/>
            <a:ext cx="13591461" cy="76111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9470" y="8946952"/>
            <a:ext cx="13591461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Sample prediction: 30-year-old male, BMI 28, smoker, Standard plan: $450/month.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519470" y="9351407"/>
            <a:ext cx="13591461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feedback: 90% satisfaction rate with prediction accuracy.</a:t>
            </a:r>
            <a:endParaRPr lang="en-US" sz="11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1CF6A-B2E8-19EE-F6ED-CA41E3441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311062" y="5910263"/>
            <a:ext cx="2743200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7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Visual Examples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276118"/>
            <a:ext cx="4221480" cy="42214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341" y="2276118"/>
            <a:ext cx="4221599" cy="422159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391" y="2276118"/>
            <a:ext cx="4221599" cy="422159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8988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the app interface and visualize your data.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094C5-CDE1-EB51-DC1A-8827FA964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7200" y="7192743"/>
            <a:ext cx="2743200" cy="9402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371</Words>
  <Application>Microsoft Office PowerPoint</Application>
  <PresentationFormat>Custom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Fraunces Extra Bold</vt:lpstr>
      <vt:lpstr>Nobile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mohammadabdul zameer</cp:lastModifiedBy>
  <cp:revision>2</cp:revision>
  <dcterms:created xsi:type="dcterms:W3CDTF">2025-06-05T13:57:35Z</dcterms:created>
  <dcterms:modified xsi:type="dcterms:W3CDTF">2025-06-06T07:22:48Z</dcterms:modified>
</cp:coreProperties>
</file>